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5/27/13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5/27/13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Taking The Lead in A RISING AFRICA!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Becoming the solutions to the challenges tomorrow’s solutions will bring</a:t>
            </a:r>
          </a:p>
          <a:p>
            <a:r>
              <a:rPr lang="en-US" sz="9800" dirty="0" smtClean="0"/>
              <a:t>J. J. OMOJUWA.</a:t>
            </a:r>
          </a:p>
          <a:p>
            <a:r>
              <a:rPr lang="en-US" sz="9800" dirty="0" err="1" smtClean="0"/>
              <a:t>TEDxAsoRock</a:t>
            </a:r>
            <a:r>
              <a:rPr lang="en-US" sz="9800" dirty="0" smtClean="0"/>
              <a:t> Abuja, Nigeria. 27th May, 2013</a:t>
            </a:r>
            <a:endParaRPr lang="en-US" sz="9800" dirty="0"/>
          </a:p>
        </p:txBody>
      </p:sp>
    </p:spTree>
    <p:extLst>
      <p:ext uri="{BB962C8B-B14F-4D97-AF65-F5344CB8AC3E}">
        <p14:creationId xmlns:p14="http://schemas.microsoft.com/office/powerpoint/2010/main" val="111475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NEW SOLUTIONS, NEW CHALLENGES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Africa was built to ship its resources to the world because of colonial realities</a:t>
            </a:r>
          </a:p>
          <a:p>
            <a:r>
              <a:rPr lang="en-US" dirty="0" smtClean="0"/>
              <a:t>Africa must now build to trade with Africa</a:t>
            </a:r>
          </a:p>
          <a:p>
            <a:r>
              <a:rPr lang="en-US" dirty="0" smtClean="0"/>
              <a:t>African integration will be built on necessary new infrastructure; why do you think Nigeria’s </a:t>
            </a:r>
            <a:r>
              <a:rPr lang="en-US" dirty="0" err="1" smtClean="0"/>
              <a:t>Aliko</a:t>
            </a:r>
            <a:r>
              <a:rPr lang="en-US" dirty="0" smtClean="0"/>
              <a:t> </a:t>
            </a:r>
            <a:r>
              <a:rPr lang="en-US" dirty="0" err="1" smtClean="0"/>
              <a:t>Dangote</a:t>
            </a:r>
            <a:r>
              <a:rPr lang="en-US" dirty="0" smtClean="0"/>
              <a:t> is either in or planning to be in 33 African countries?</a:t>
            </a:r>
          </a:p>
          <a:p>
            <a:r>
              <a:rPr lang="en-US" dirty="0" smtClean="0"/>
              <a:t>Africa is doomed to build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4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Three words that define the new </a:t>
            </a:r>
            <a:r>
              <a:rPr lang="en-US" sz="1600" dirty="0" err="1" smtClean="0"/>
              <a:t>africa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</a:p>
          <a:p>
            <a:endParaRPr lang="en-US" dirty="0"/>
          </a:p>
          <a:p>
            <a:r>
              <a:rPr lang="en-US" dirty="0" smtClean="0"/>
              <a:t>Opportunities</a:t>
            </a:r>
          </a:p>
          <a:p>
            <a:endParaRPr lang="en-US" dirty="0"/>
          </a:p>
          <a:p>
            <a:r>
              <a:rPr lang="en-US" dirty="0" smtClean="0"/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WHERE IS YOUR PLACE IN THIS AFRICAN REALITY?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generation is the bearer of Africa’s tomorrow; you will either live with its prosperity or perish with its poverty!</a:t>
            </a:r>
          </a:p>
          <a:p>
            <a:r>
              <a:rPr lang="en-US" dirty="0" smtClean="0"/>
              <a:t>Your destiny is in your hands but only just for a moment</a:t>
            </a:r>
          </a:p>
          <a:p>
            <a:r>
              <a:rPr lang="en-US" dirty="0" smtClean="0"/>
              <a:t>Tomorrow’s opportunities will throw tomorrow’s challenges at you. New challenges will arise</a:t>
            </a:r>
          </a:p>
          <a:p>
            <a:r>
              <a:rPr lang="en-US" dirty="0" smtClean="0"/>
              <a:t>We need thinkers, we need innovators, we need entrepreneurs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2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digression: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All paychecks are limited!</a:t>
            </a:r>
          </a:p>
          <a:p>
            <a:r>
              <a:rPr lang="en-US" dirty="0" smtClean="0"/>
              <a:t>Those who live on paychecks will be limited by the limits of their pay</a:t>
            </a:r>
          </a:p>
          <a:p>
            <a:r>
              <a:rPr lang="en-US" dirty="0" smtClean="0"/>
              <a:t>Africa does not need men and women who depend on paychecks, we need those who pay paychecks</a:t>
            </a:r>
          </a:p>
          <a:p>
            <a:r>
              <a:rPr lang="en-US" dirty="0" smtClean="0"/>
              <a:t>Those who waste time today will be wasted by poverty tomorrow</a:t>
            </a:r>
          </a:p>
          <a:p>
            <a:r>
              <a:rPr lang="en-US" dirty="0" smtClean="0"/>
              <a:t>Time will be scarcer than ever and you must invest the time you have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0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is one of the many reactions that arise from an action process called value creation</a:t>
            </a:r>
          </a:p>
          <a:p>
            <a:r>
              <a:rPr lang="en-US" dirty="0" smtClean="0"/>
              <a:t>Your worth is the sum of the value you can create</a:t>
            </a:r>
          </a:p>
          <a:p>
            <a:r>
              <a:rPr lang="en-US" dirty="0" smtClean="0"/>
              <a:t>Corruption will not produce tomorrow’s millionaires, technology will not allow that. Think above corruption</a:t>
            </a:r>
          </a:p>
          <a:p>
            <a:r>
              <a:rPr lang="en-US" dirty="0" smtClean="0"/>
              <a:t>Tomorrow’s wealth is on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0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Benchmark yourself against the world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benchmark yourself against a country you will be limited, if you benchmark yourself against Africa you will be better off but if you benchmark yourself against the world you will be unlimited</a:t>
            </a:r>
          </a:p>
          <a:p>
            <a:r>
              <a:rPr lang="en-US" dirty="0" smtClean="0"/>
              <a:t>You are global citizens. Start living on this reality</a:t>
            </a:r>
          </a:p>
          <a:p>
            <a:r>
              <a:rPr lang="en-US" dirty="0" smtClean="0"/>
              <a:t>Africa’s opportunities are your challenges. Those who meet these challenges amongst you will be the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1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Seek Knowledge. Where ever she is, find her! Knowledge is the road to your destiny</a:t>
            </a:r>
          </a:p>
          <a:p>
            <a:r>
              <a:rPr lang="en-US" dirty="0"/>
              <a:t> </a:t>
            </a:r>
            <a:r>
              <a:rPr lang="en-US" dirty="0" smtClean="0"/>
              <a:t>To know is never enough. Understand your realities. Always seek to understand.</a:t>
            </a:r>
          </a:p>
          <a:p>
            <a:r>
              <a:rPr lang="en-US" dirty="0" smtClean="0"/>
              <a:t>Be wise. Wisdom is better than weapons of war (Ecclesiastes 9:18)</a:t>
            </a:r>
          </a:p>
          <a:p>
            <a:r>
              <a:rPr lang="en-US" dirty="0" smtClean="0"/>
              <a:t>Information is not knowledge. Knowledge is not Understanding. Understanding is not Wisdom!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1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ARRIVED!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above disaster must never be your reality. The day you think you have arrived is the day you begin to die or the day you are dead.</a:t>
            </a:r>
          </a:p>
          <a:p>
            <a:r>
              <a:rPr lang="en-US" dirty="0" smtClean="0"/>
              <a:t>Your generation is a blessed generation. You are not limited by the walls of classrooms. You can know more than your teachers</a:t>
            </a:r>
          </a:p>
          <a:p>
            <a:r>
              <a:rPr lang="en-US" dirty="0" smtClean="0"/>
              <a:t>How you spend your time on the internet will determine how much of tomorrow’s prosperity (or poverty) you attract</a:t>
            </a:r>
          </a:p>
          <a:p>
            <a:r>
              <a:rPr lang="en-US" dirty="0" smtClean="0"/>
              <a:t>You may be young but you are never too young to dream big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1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Some of tomorrow’s opportunities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Entertainment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Media – Digital and Old forms</a:t>
            </a:r>
          </a:p>
          <a:p>
            <a:r>
              <a:rPr lang="en-US" dirty="0" smtClean="0"/>
              <a:t>Thinkers</a:t>
            </a:r>
          </a:p>
          <a:p>
            <a:r>
              <a:rPr lang="en-US" dirty="0" smtClean="0"/>
              <a:t>Fashion</a:t>
            </a:r>
          </a:p>
          <a:p>
            <a:r>
              <a:rPr lang="en-US" dirty="0" smtClean="0"/>
              <a:t>Futurists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9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JOBS ARE OLD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long as you are not limited by your thoughts, you will be earning lots of income and influence from "unreal" jobs </a:t>
            </a:r>
          </a:p>
        </p:txBody>
      </p:sp>
    </p:spTree>
    <p:extLst>
      <p:ext uri="{BB962C8B-B14F-4D97-AF65-F5344CB8AC3E}">
        <p14:creationId xmlns:p14="http://schemas.microsoft.com/office/powerpoint/2010/main" val="287785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ONCE UPON A TIME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Africa was about wars…Nigeria, Angola, Burundi, DR Congo, Eritrea, Congo…</a:t>
            </a:r>
          </a:p>
          <a:p>
            <a:r>
              <a:rPr lang="en-US" dirty="0" smtClean="0"/>
              <a:t>Apartheid; South Africa</a:t>
            </a:r>
          </a:p>
          <a:p>
            <a:r>
              <a:rPr lang="en-US" dirty="0" smtClean="0"/>
              <a:t>Famine; Malnourished children were the image of the continent</a:t>
            </a:r>
          </a:p>
          <a:p>
            <a:r>
              <a:rPr lang="en-US" dirty="0" smtClean="0"/>
              <a:t>Political instability; military rule and unpopular governments were the norm</a:t>
            </a:r>
          </a:p>
          <a:p>
            <a:r>
              <a:rPr lang="en-US" dirty="0" smtClean="0"/>
              <a:t>Foreign Aid and corruption</a:t>
            </a:r>
          </a:p>
          <a:p>
            <a:r>
              <a:rPr lang="en-US" dirty="0" smtClean="0"/>
              <a:t>AIDS</a:t>
            </a:r>
          </a:p>
          <a:p>
            <a:r>
              <a:rPr lang="en-US" dirty="0" smtClean="0"/>
              <a:t>It was dark in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1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AFRICA WILL BE RICH BUT…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cannot guarantee your wealth in a wealthy Africa but I can guarantee your wealth if you observe to do according to what I have in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 solving problems today. Start thinking for your communities. Start taking responsibility</a:t>
            </a:r>
          </a:p>
          <a:p>
            <a:r>
              <a:rPr lang="en-US" dirty="0" smtClean="0"/>
              <a:t>Know and understand that Africa’s future depends on you. If you refuse this responsibility someone else will take it</a:t>
            </a:r>
          </a:p>
          <a:p>
            <a:r>
              <a:rPr lang="en-US" dirty="0" smtClean="0"/>
              <a:t>Those who take responsibility today will be the leaders of tomorrow and that tomorrow started yesterday</a:t>
            </a:r>
          </a:p>
          <a:p>
            <a:r>
              <a:rPr lang="en-US" dirty="0" smtClean="0"/>
              <a:t>Start living your dreams already…just start something…</a:t>
            </a:r>
            <a:r>
              <a:rPr lang="en-US" dirty="0"/>
              <a:t>you will have detractors but ONLY </a:t>
            </a:r>
            <a:r>
              <a:rPr lang="en-US" dirty="0" smtClean="0"/>
              <a:t>you can </a:t>
            </a:r>
            <a:r>
              <a:rPr lang="en-US" dirty="0"/>
              <a:t>stop you </a:t>
            </a:r>
          </a:p>
        </p:txBody>
      </p:sp>
    </p:spTree>
    <p:extLst>
      <p:ext uri="{BB962C8B-B14F-4D97-AF65-F5344CB8AC3E}">
        <p14:creationId xmlns:p14="http://schemas.microsoft.com/office/powerpoint/2010/main" val="414790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There are no endings…only new beginnings</a:t>
            </a:r>
          </a:p>
          <a:p>
            <a:endParaRPr lang="en-US" dirty="0"/>
          </a:p>
          <a:p>
            <a:pPr indent="0" algn="ctr">
              <a:buNone/>
            </a:pPr>
            <a:r>
              <a:rPr lang="en-US" sz="3200" dirty="0" smtClean="0"/>
              <a:t>THANK YOU</a:t>
            </a:r>
          </a:p>
          <a:p>
            <a:pPr indent="0" algn="ctr">
              <a:buNone/>
            </a:pPr>
            <a:r>
              <a:rPr lang="en-US" sz="3200" b="1" dirty="0" smtClean="0"/>
              <a:t>@</a:t>
            </a:r>
            <a:r>
              <a:rPr lang="en-US" sz="3200" b="1" dirty="0" err="1" smtClean="0"/>
              <a:t>omojuwa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881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</a:t>
            </a:r>
            <a:r>
              <a:rPr lang="en-US" dirty="0" err="1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Unprecedented economic growth in a world where growth is a rarity</a:t>
            </a:r>
          </a:p>
          <a:p>
            <a:r>
              <a:rPr lang="en-US" dirty="0"/>
              <a:t> </a:t>
            </a:r>
            <a:r>
              <a:rPr lang="en-US" dirty="0" smtClean="0"/>
              <a:t>Increasing middle class</a:t>
            </a:r>
          </a:p>
          <a:p>
            <a:r>
              <a:rPr lang="en-US" dirty="0"/>
              <a:t> </a:t>
            </a:r>
            <a:r>
              <a:rPr lang="en-US" dirty="0" smtClean="0"/>
              <a:t>A trading continent</a:t>
            </a:r>
          </a:p>
          <a:p>
            <a:r>
              <a:rPr lang="en-US" dirty="0"/>
              <a:t> </a:t>
            </a:r>
            <a:r>
              <a:rPr lang="en-US" dirty="0" smtClean="0"/>
              <a:t>Representative democracies</a:t>
            </a:r>
          </a:p>
          <a:p>
            <a:r>
              <a:rPr lang="en-US" dirty="0"/>
              <a:t> </a:t>
            </a:r>
            <a:r>
              <a:rPr lang="en-US" dirty="0" smtClean="0"/>
              <a:t>General optimism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5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dirty="0" err="1" smtClean="0"/>
              <a:t>Urbanised</a:t>
            </a:r>
            <a:r>
              <a:rPr lang="en-US" sz="2800" dirty="0" smtClean="0"/>
              <a:t> continent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105" y="2504389"/>
            <a:ext cx="6252126" cy="26446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Africa at 40% of the population is more urbanized than India at 30% and is only just less urbanized than China at 45%</a:t>
            </a:r>
          </a:p>
          <a:p>
            <a:r>
              <a:rPr lang="en-US" dirty="0" smtClean="0"/>
              <a:t>The rapid rate of urbanization and population growth has ensured that Africa has one of the fastest growing </a:t>
            </a:r>
            <a:r>
              <a:rPr lang="en-US" dirty="0" err="1" smtClean="0"/>
              <a:t>labour</a:t>
            </a:r>
            <a:r>
              <a:rPr lang="en-US" dirty="0" smtClean="0"/>
              <a:t> forces and consumer markets in the world</a:t>
            </a:r>
          </a:p>
          <a:p>
            <a:r>
              <a:rPr lang="en-US" dirty="0"/>
              <a:t> </a:t>
            </a:r>
            <a:r>
              <a:rPr lang="en-US" dirty="0" smtClean="0"/>
              <a:t>Consumers and opportunities are like sugar and ants, they find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7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ATTRACTING NEW INVESTMENTS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United Arab Emirates has invested $97b in Africa over the last decade…Nigeria’s </a:t>
            </a:r>
            <a:r>
              <a:rPr lang="en-US" dirty="0" err="1" smtClean="0"/>
              <a:t>Etisalat</a:t>
            </a:r>
            <a:r>
              <a:rPr lang="en-US" dirty="0" smtClean="0"/>
              <a:t> is one of those.</a:t>
            </a:r>
          </a:p>
          <a:p>
            <a:r>
              <a:rPr lang="en-US" dirty="0"/>
              <a:t> </a:t>
            </a:r>
            <a:r>
              <a:rPr lang="en-US" dirty="0" smtClean="0"/>
              <a:t>China’s direct investment into Africa reached $14.7b in 2011, a 60% leap on its 2009 numbers</a:t>
            </a:r>
          </a:p>
          <a:p>
            <a:r>
              <a:rPr lang="en-US" dirty="0" smtClean="0"/>
              <a:t>South Africa’s Stock Exchange is the 18th largest in the world, Nigeria’s Stock Exchange is one of the world’s most profitable</a:t>
            </a:r>
          </a:p>
          <a:p>
            <a:r>
              <a:rPr lang="en-US" dirty="0" smtClean="0"/>
              <a:t> The European Union has more investment in Africa than any other region, over 40% of foreign investments 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0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positives for </a:t>
            </a:r>
            <a:r>
              <a:rPr lang="en-US" dirty="0" err="1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82396"/>
            <a:ext cx="6400800" cy="3304005"/>
          </a:xfrm>
        </p:spPr>
        <p:txBody>
          <a:bodyPr>
            <a:noAutofit/>
          </a:bodyPr>
          <a:lstStyle/>
          <a:p>
            <a:r>
              <a:rPr lang="en-US" sz="1600" dirty="0" smtClean="0"/>
              <a:t>China will age within decades! Only 28% of the Chinese population is under 20, in Africa 50% of the population is under 20. This matters to you if you are under 20. Ask me a question about your personal reality against this African reality</a:t>
            </a:r>
          </a:p>
          <a:p>
            <a:r>
              <a:rPr lang="en-US" sz="1600" dirty="0" smtClean="0"/>
              <a:t>China will lose 10 million jobs over the next decade. Africa is poised to attract these jobs.</a:t>
            </a:r>
          </a:p>
          <a:p>
            <a:r>
              <a:rPr lang="en-US" sz="1600" dirty="0" smtClean="0"/>
              <a:t>In 2040, there will be more young people in Sub-Saharan Africa than there will be in East Asia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54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AFRICAN DIASPORA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2012, Africans living outside Africa sent $60b (about N10 trillion) home</a:t>
            </a:r>
          </a:p>
          <a:p>
            <a:r>
              <a:rPr lang="en-US" dirty="0" smtClean="0"/>
              <a:t>A lot of them are returning and more will return with their expertize </a:t>
            </a:r>
          </a:p>
          <a:p>
            <a:r>
              <a:rPr lang="en-US" dirty="0" smtClean="0"/>
              <a:t>Nigeria is experiencing a reverse-brain drain</a:t>
            </a:r>
          </a:p>
          <a:p>
            <a:r>
              <a:rPr lang="en-US" dirty="0" smtClean="0"/>
              <a:t>The African Diaspora will become a socio-economic force going forward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2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 AFRICAN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Economic Liberalization and Privatization are creating more efficient and effective market systems in Africa</a:t>
            </a:r>
          </a:p>
          <a:p>
            <a:r>
              <a:rPr lang="en-US" dirty="0" smtClean="0"/>
              <a:t>War and military coups are no longer the norm, democracy and representative governments have come the new continental consensus</a:t>
            </a:r>
          </a:p>
          <a:p>
            <a:r>
              <a:rPr lang="en-US" dirty="0"/>
              <a:t> </a:t>
            </a:r>
            <a:r>
              <a:rPr lang="en-US" dirty="0" smtClean="0"/>
              <a:t>Intra African Trade is set to grow from its current 12% due to a consensus on regional integration</a:t>
            </a:r>
          </a:p>
          <a:p>
            <a:r>
              <a:rPr lang="en-US" dirty="0"/>
              <a:t> </a:t>
            </a:r>
            <a:r>
              <a:rPr lang="en-US" dirty="0" smtClean="0"/>
              <a:t>Africans Investing in Africa has become an African reality. South Africa and Nigeria are running the show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6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world’s food basket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world will need to feed 9 billion mouths by 2020, Africa can be its food basket</a:t>
            </a:r>
          </a:p>
          <a:p>
            <a:r>
              <a:rPr lang="en-US" dirty="0" smtClean="0"/>
              <a:t>According to McKinsey and Company, Africa’s Agricultural production has the potential to reach $880billion by 2030, from $280 billion in 2008</a:t>
            </a:r>
          </a:p>
          <a:p>
            <a:r>
              <a:rPr lang="en-US" dirty="0"/>
              <a:t> </a:t>
            </a:r>
            <a:r>
              <a:rPr lang="en-US" dirty="0" smtClean="0"/>
              <a:t>A sizable number of the world’s arable land is domiciled in Africa, Africa could become the world’s farm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337</TotalTime>
  <Words>1222</Words>
  <Application>Microsoft Macintosh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Couture</vt:lpstr>
      <vt:lpstr>Taking The Lead in A RISING AFRICA!</vt:lpstr>
      <vt:lpstr>ONCE UPON A TIME IN AFRICA</vt:lpstr>
      <vt:lpstr>Today’s africa</vt:lpstr>
      <vt:lpstr>An Urbanised continent</vt:lpstr>
      <vt:lpstr>ATTRACTING NEW INVESTMENTS</vt:lpstr>
      <vt:lpstr>More positives for africa</vt:lpstr>
      <vt:lpstr>THE AFRICAN DIASPORA</vt:lpstr>
      <vt:lpstr>THE NEW AFRICAN CONSENSUS</vt:lpstr>
      <vt:lpstr>The world’s food basket </vt:lpstr>
      <vt:lpstr>NEW SOLUTIONS, NEW CHALLENGES</vt:lpstr>
      <vt:lpstr>Three words that define the new africa</vt:lpstr>
      <vt:lpstr>WHERE IS YOUR PLACE IN THIS AFRICAN REALITY?</vt:lpstr>
      <vt:lpstr>A digression: money</vt:lpstr>
      <vt:lpstr>MONEY</vt:lpstr>
      <vt:lpstr>Benchmark yourself against the world</vt:lpstr>
      <vt:lpstr>TO DO LIST</vt:lpstr>
      <vt:lpstr>I HAVE ARRIVED!</vt:lpstr>
      <vt:lpstr>Some of tomorrow’s opportunities</vt:lpstr>
      <vt:lpstr>Real JOBS ARE OLD JOBS</vt:lpstr>
      <vt:lpstr>AFRICA WILL BE RICH BUT…</vt:lpstr>
      <vt:lpstr>Start!</vt:lpstr>
      <vt:lpstr>THE BEGINNING…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The Lead in A RISING AFRICA!</dc:title>
  <dc:creator>Japheth J Omojuwa</dc:creator>
  <cp:lastModifiedBy>Japheth J Omojuwa</cp:lastModifiedBy>
  <cp:revision>17</cp:revision>
  <dcterms:created xsi:type="dcterms:W3CDTF">2013-05-26T13:57:18Z</dcterms:created>
  <dcterms:modified xsi:type="dcterms:W3CDTF">2013-05-27T16:24:42Z</dcterms:modified>
</cp:coreProperties>
</file>